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ntonio Ultra-Bold" panose="020B0604020202020204" charset="0"/>
      <p:regular r:id="rId14"/>
    </p:embeddedFont>
    <p:embeddedFont>
      <p:font typeface="Brilliant Signature 2" panose="020B0604020202020204" charset="0"/>
      <p:regular r:id="rId15"/>
    </p:embeddedFont>
    <p:embeddedFont>
      <p:font typeface="Now" panose="020B0604020202020204" charset="0"/>
      <p:regular r:id="rId16"/>
    </p:embeddedFont>
    <p:embeddedFont>
      <p:font typeface="Now Bold" panose="020B0604020202020204" charset="0"/>
      <p:regular r:id="rId17"/>
    </p:embeddedFont>
    <p:embeddedFont>
      <p:font typeface="Now Heavy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3" name="Group 3"/>
          <p:cNvGrpSpPr/>
          <p:nvPr/>
        </p:nvGrpSpPr>
        <p:grpSpPr>
          <a:xfrm>
            <a:off x="2553898" y="1627621"/>
            <a:ext cx="13180205" cy="7031757"/>
            <a:chOff x="0" y="0"/>
            <a:chExt cx="3471330" cy="1851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1330" cy="1851985"/>
            </a:xfrm>
            <a:custGeom>
              <a:avLst/>
              <a:gdLst/>
              <a:ahLst/>
              <a:cxnLst/>
              <a:rect l="l" t="t" r="r" b="b"/>
              <a:pathLst>
                <a:path w="3471330" h="1851985">
                  <a:moveTo>
                    <a:pt x="58739" y="0"/>
                  </a:moveTo>
                  <a:lnTo>
                    <a:pt x="3412591" y="0"/>
                  </a:lnTo>
                  <a:cubicBezTo>
                    <a:pt x="3428169" y="0"/>
                    <a:pt x="3443110" y="6189"/>
                    <a:pt x="3454125" y="17204"/>
                  </a:cubicBezTo>
                  <a:cubicBezTo>
                    <a:pt x="3465141" y="28220"/>
                    <a:pt x="3471330" y="43160"/>
                    <a:pt x="3471330" y="58739"/>
                  </a:cubicBezTo>
                  <a:lnTo>
                    <a:pt x="3471330" y="1793246"/>
                  </a:lnTo>
                  <a:cubicBezTo>
                    <a:pt x="3471330" y="1808825"/>
                    <a:pt x="3465141" y="1823765"/>
                    <a:pt x="3454125" y="1834781"/>
                  </a:cubicBezTo>
                  <a:cubicBezTo>
                    <a:pt x="3443110" y="1845797"/>
                    <a:pt x="3428169" y="1851985"/>
                    <a:pt x="3412591" y="1851985"/>
                  </a:cubicBezTo>
                  <a:lnTo>
                    <a:pt x="58739" y="1851985"/>
                  </a:lnTo>
                  <a:cubicBezTo>
                    <a:pt x="43160" y="1851985"/>
                    <a:pt x="28220" y="1845797"/>
                    <a:pt x="17204" y="1834781"/>
                  </a:cubicBezTo>
                  <a:cubicBezTo>
                    <a:pt x="6189" y="1823765"/>
                    <a:pt x="0" y="1808825"/>
                    <a:pt x="0" y="1793246"/>
                  </a:cubicBezTo>
                  <a:lnTo>
                    <a:pt x="0" y="58739"/>
                  </a:lnTo>
                  <a:cubicBezTo>
                    <a:pt x="0" y="43160"/>
                    <a:pt x="6189" y="28220"/>
                    <a:pt x="17204" y="17204"/>
                  </a:cubicBezTo>
                  <a:cubicBezTo>
                    <a:pt x="28220" y="6189"/>
                    <a:pt x="43160" y="0"/>
                    <a:pt x="58739" y="0"/>
                  </a:cubicBezTo>
                  <a:close/>
                </a:path>
              </a:pathLst>
            </a:custGeom>
            <a:solidFill>
              <a:srgbClr val="DFEBEF">
                <a:alpha val="87843"/>
              </a:srgbClr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471330" cy="1851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15561" y="3942718"/>
            <a:ext cx="12056879" cy="233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45"/>
              </a:lnSpc>
            </a:pPr>
            <a:r>
              <a:rPr lang="en-US" sz="16201" b="1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CASA DOMOTICA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55875" y="7454217"/>
            <a:ext cx="4176250" cy="87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9"/>
              </a:lnSpc>
            </a:pPr>
            <a:r>
              <a:rPr lang="en-US" sz="5855" spc="128">
                <a:solidFill>
                  <a:srgbClr val="20120A"/>
                </a:solidFill>
                <a:latin typeface="Brilliant Signature 2"/>
                <a:ea typeface="Brilliant Signature 2"/>
                <a:cs typeface="Brilliant Signature 2"/>
                <a:sym typeface="Brilliant Signature 2"/>
              </a:rPr>
              <a:t>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63644" y="3193598"/>
            <a:ext cx="4560712" cy="62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4357" b="1">
                <a:solidFill>
                  <a:srgbClr val="20120A"/>
                </a:solidFill>
                <a:latin typeface="Now Heavy"/>
                <a:ea typeface="Now Heavy"/>
                <a:cs typeface="Now Heavy"/>
                <a:sym typeface="Now Heavy"/>
              </a:rPr>
              <a:t>PROPUESTA 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68698" y="1954523"/>
            <a:ext cx="3104228" cy="98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5"/>
              </a:lnSpc>
              <a:spcBef>
                <a:spcPct val="0"/>
              </a:spcBef>
            </a:pPr>
            <a:r>
              <a:rPr lang="en-US" sz="2199" b="1">
                <a:solidFill>
                  <a:srgbClr val="20120A"/>
                </a:solidFill>
                <a:latin typeface="Now Bold"/>
                <a:ea typeface="Now Bold"/>
                <a:cs typeface="Now Bold"/>
                <a:sym typeface="Now Bold"/>
              </a:rPr>
              <a:t>DOCENTE:</a:t>
            </a:r>
          </a:p>
          <a:p>
            <a:pPr algn="l">
              <a:lnSpc>
                <a:spcPts val="2595"/>
              </a:lnSpc>
              <a:spcBef>
                <a:spcPct val="0"/>
              </a:spcBef>
            </a:pPr>
            <a:r>
              <a:rPr lang="en-US" sz="21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Mg. Palomino Iriarte, Edwin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96501" y="1250816"/>
            <a:ext cx="4213977" cy="291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840"/>
              </a:lnSpc>
              <a:buFont typeface="Arial"/>
              <a:buChar char="•"/>
            </a:pPr>
            <a:r>
              <a:rPr lang="en-US" sz="3000" b="1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SALA</a:t>
            </a:r>
          </a:p>
          <a:p>
            <a:pPr marL="647700" lvl="1" indent="-323850" algn="l">
              <a:lnSpc>
                <a:spcPts val="3840"/>
              </a:lnSpc>
              <a:buFont typeface="Arial"/>
              <a:buChar char="•"/>
            </a:pPr>
            <a:r>
              <a:rPr lang="en-US" sz="3000" b="1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DORMITORIO</a:t>
            </a:r>
          </a:p>
          <a:p>
            <a:pPr marL="647700" lvl="1" indent="-323850" algn="l">
              <a:lnSpc>
                <a:spcPts val="3840"/>
              </a:lnSpc>
              <a:buFont typeface="Arial"/>
              <a:buChar char="•"/>
            </a:pPr>
            <a:r>
              <a:rPr lang="en-US" sz="3000" b="1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PASILLOS</a:t>
            </a:r>
          </a:p>
          <a:p>
            <a:pPr marL="647700" lvl="1" indent="-323850" algn="l">
              <a:lnSpc>
                <a:spcPts val="3840"/>
              </a:lnSpc>
              <a:buFont typeface="Arial"/>
              <a:buChar char="•"/>
            </a:pPr>
            <a:r>
              <a:rPr lang="en-US" sz="3000" b="1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COCINA</a:t>
            </a:r>
          </a:p>
          <a:p>
            <a:pPr marL="647700" lvl="1" indent="-323850" algn="l">
              <a:lnSpc>
                <a:spcPts val="3840"/>
              </a:lnSpc>
              <a:buFont typeface="Arial"/>
              <a:buChar char="•"/>
            </a:pPr>
            <a:r>
              <a:rPr lang="en-US" sz="3000" b="1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ENTRADA PRINCIPAL</a:t>
            </a:r>
          </a:p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endParaRPr lang="en-US" sz="3000" b="1" spc="150">
              <a:solidFill>
                <a:srgbClr val="20120A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480663" y="1028700"/>
            <a:ext cx="6299114" cy="4386375"/>
            <a:chOff x="0" y="0"/>
            <a:chExt cx="1659026" cy="1155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9026" cy="1155259"/>
            </a:xfrm>
            <a:custGeom>
              <a:avLst/>
              <a:gdLst/>
              <a:ahLst/>
              <a:cxnLst/>
              <a:rect l="l" t="t" r="r" b="b"/>
              <a:pathLst>
                <a:path w="1659026" h="1155259">
                  <a:moveTo>
                    <a:pt x="122905" y="0"/>
                  </a:moveTo>
                  <a:lnTo>
                    <a:pt x="1536121" y="0"/>
                  </a:lnTo>
                  <a:cubicBezTo>
                    <a:pt x="1568718" y="0"/>
                    <a:pt x="1599979" y="12949"/>
                    <a:pt x="1623028" y="35998"/>
                  </a:cubicBezTo>
                  <a:cubicBezTo>
                    <a:pt x="1646077" y="59047"/>
                    <a:pt x="1659026" y="90308"/>
                    <a:pt x="1659026" y="122905"/>
                  </a:cubicBezTo>
                  <a:lnTo>
                    <a:pt x="1659026" y="1032354"/>
                  </a:lnTo>
                  <a:cubicBezTo>
                    <a:pt x="1659026" y="1064951"/>
                    <a:pt x="1646077" y="1096212"/>
                    <a:pt x="1623028" y="1119261"/>
                  </a:cubicBezTo>
                  <a:cubicBezTo>
                    <a:pt x="1599979" y="1142310"/>
                    <a:pt x="1568718" y="1155259"/>
                    <a:pt x="1536121" y="1155259"/>
                  </a:cubicBezTo>
                  <a:lnTo>
                    <a:pt x="122905" y="1155259"/>
                  </a:lnTo>
                  <a:cubicBezTo>
                    <a:pt x="90308" y="1155259"/>
                    <a:pt x="59047" y="1142310"/>
                    <a:pt x="35998" y="1119261"/>
                  </a:cubicBezTo>
                  <a:cubicBezTo>
                    <a:pt x="12949" y="1096212"/>
                    <a:pt x="0" y="1064951"/>
                    <a:pt x="0" y="1032354"/>
                  </a:cubicBezTo>
                  <a:lnTo>
                    <a:pt x="0" y="122905"/>
                  </a:lnTo>
                  <a:cubicBezTo>
                    <a:pt x="0" y="90308"/>
                    <a:pt x="12949" y="59047"/>
                    <a:pt x="35998" y="35998"/>
                  </a:cubicBezTo>
                  <a:cubicBezTo>
                    <a:pt x="59047" y="12949"/>
                    <a:pt x="90308" y="0"/>
                    <a:pt x="122905" y="0"/>
                  </a:cubicBezTo>
                  <a:close/>
                </a:path>
              </a:pathLst>
            </a:custGeom>
            <a:solidFill>
              <a:srgbClr val="E8AA79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659026" cy="1155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211256" y="1687196"/>
            <a:ext cx="4837929" cy="323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576"/>
              </a:lnSpc>
              <a:spcBef>
                <a:spcPct val="0"/>
              </a:spcBef>
            </a:pPr>
            <a:r>
              <a:rPr lang="en-US" sz="6700" b="1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DISTRIBUCIÓN EN ENTORNO REAL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52628" y="5749039"/>
            <a:ext cx="5955185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El sistema ha sido diseñado para una vivienda de un solo nivel que incluye:</a:t>
            </a:r>
          </a:p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20120A"/>
              </a:solidFill>
              <a:latin typeface="Now"/>
              <a:ea typeface="Now"/>
              <a:cs typeface="Now"/>
              <a:sym typeface="Now"/>
            </a:endParaRP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8700" y="1028700"/>
            <a:ext cx="3471444" cy="3587637"/>
            <a:chOff x="0" y="0"/>
            <a:chExt cx="6362700" cy="6575666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2"/>
              <a:stretch>
                <a:fillRect l="-27563" r="-2756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5670663"/>
            <a:ext cx="3471444" cy="3587637"/>
            <a:chOff x="0" y="0"/>
            <a:chExt cx="6362700" cy="6575666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3"/>
              <a:stretch>
                <a:fillRect l="-27563" r="-2756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096501" y="5133975"/>
            <a:ext cx="6647976" cy="493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 spc="12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UBICACIÓN DE SENSORES: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 spc="12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PIR: en pasillos y sALA PARA ACTIVAR LUCES AL DETECTAR MOVIMIENTO.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 spc="12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LDR: EN ZONAS CON VENTANAS PARA REGULAR LA ILUMINACIÓN SEGÚN LA LUZ NATURAL.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 spc="12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ULTRASÓNICO: EN LA ENTRADA PRINCIPAL PARA CONTROL DE ACCESO O ALERTA ANTE PRESENCIA NO AUTORIZADA.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 spc="12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MQ-2: EN LA COCINA PARA DETECCIÓN DE HUMO O FUGAS DE GAS.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 spc="12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DHT11: EN EL DORMITORIO O SALA PARA CLIMATIZACIÓN INTELIGENTE.</a:t>
            </a:r>
          </a:p>
          <a:p>
            <a:pPr marL="0" lvl="0" indent="0" algn="l">
              <a:lnSpc>
                <a:spcPts val="3072"/>
              </a:lnSpc>
              <a:spcBef>
                <a:spcPct val="0"/>
              </a:spcBef>
            </a:pPr>
            <a:endParaRPr lang="en-US" sz="2400" b="1" spc="120">
              <a:solidFill>
                <a:srgbClr val="20120A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624101" y="693039"/>
            <a:ext cx="5635199" cy="5246370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29058" r="-10626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795101" y="4011930"/>
            <a:ext cx="3397549" cy="5246370"/>
            <a:chOff x="0" y="0"/>
            <a:chExt cx="411226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12260" cy="6350000"/>
            </a:xfrm>
            <a:custGeom>
              <a:avLst/>
              <a:gdLst/>
              <a:ahLst/>
              <a:cxnLst/>
              <a:rect l="l" t="t" r="r" b="b"/>
              <a:pathLst>
                <a:path w="4112260" h="635000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lnTo>
                    <a:pt x="3897630" y="3112770"/>
                  </a:ln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3"/>
              <a:stretch>
                <a:fillRect l="-1518" r="-1518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81075"/>
            <a:ext cx="9262961" cy="106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76"/>
              </a:lnSpc>
              <a:spcBef>
                <a:spcPct val="0"/>
              </a:spcBef>
            </a:pPr>
            <a:r>
              <a:rPr lang="en-US" sz="6700" b="1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TOPOL</a:t>
            </a:r>
            <a:r>
              <a:rPr lang="en-US" sz="6700" b="1" u="none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OGÍA DEL SISTEMA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31144"/>
            <a:ext cx="7762760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Se adopta una</a:t>
            </a:r>
            <a:r>
              <a:rPr lang="en-US" sz="2400" u="none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 topología de estrella modificada, en la que todos los sensores se conectan de manera directa a la unidad de control (Arduino UNO). Esta estructura permite que cada componente envíe datos individualmente al microcontrolador, lo que simplifica la programación y permite una respuesta rápida a los eventos registrados.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441701" y="6346393"/>
            <a:ext cx="2817599" cy="2911907"/>
            <a:chOff x="0" y="0"/>
            <a:chExt cx="6362700" cy="6575666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27515" r="-27515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891784"/>
            <a:ext cx="7762760" cy="333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Asimismo, al tratarse de una</a:t>
            </a:r>
            <a:r>
              <a:rPr lang="en-US" sz="2400" u="none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 plataforma de código abierto, Arduino permite una mayor personalización del sistema, tanto en hardware como en software, facilitando adaptaciones a necesidades específicas. Esta característica representa una ventaja importante frente a productos comerciales con configuraciones preestablecidas.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u="none">
              <a:solidFill>
                <a:srgbClr val="20120A"/>
              </a:solidFill>
              <a:latin typeface="Now"/>
              <a:ea typeface="Now"/>
              <a:cs typeface="Now"/>
              <a:sym typeface="N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3" name="Group 3"/>
          <p:cNvGrpSpPr/>
          <p:nvPr/>
        </p:nvGrpSpPr>
        <p:grpSpPr>
          <a:xfrm>
            <a:off x="2553898" y="1627621"/>
            <a:ext cx="13180205" cy="7031757"/>
            <a:chOff x="0" y="0"/>
            <a:chExt cx="3471330" cy="1851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1330" cy="1851985"/>
            </a:xfrm>
            <a:custGeom>
              <a:avLst/>
              <a:gdLst/>
              <a:ahLst/>
              <a:cxnLst/>
              <a:rect l="l" t="t" r="r" b="b"/>
              <a:pathLst>
                <a:path w="3471330" h="1851985">
                  <a:moveTo>
                    <a:pt x="58739" y="0"/>
                  </a:moveTo>
                  <a:lnTo>
                    <a:pt x="3412591" y="0"/>
                  </a:lnTo>
                  <a:cubicBezTo>
                    <a:pt x="3428169" y="0"/>
                    <a:pt x="3443110" y="6189"/>
                    <a:pt x="3454125" y="17204"/>
                  </a:cubicBezTo>
                  <a:cubicBezTo>
                    <a:pt x="3465141" y="28220"/>
                    <a:pt x="3471330" y="43160"/>
                    <a:pt x="3471330" y="58739"/>
                  </a:cubicBezTo>
                  <a:lnTo>
                    <a:pt x="3471330" y="1793246"/>
                  </a:lnTo>
                  <a:cubicBezTo>
                    <a:pt x="3471330" y="1808825"/>
                    <a:pt x="3465141" y="1823765"/>
                    <a:pt x="3454125" y="1834781"/>
                  </a:cubicBezTo>
                  <a:cubicBezTo>
                    <a:pt x="3443110" y="1845797"/>
                    <a:pt x="3428169" y="1851985"/>
                    <a:pt x="3412591" y="1851985"/>
                  </a:cubicBezTo>
                  <a:lnTo>
                    <a:pt x="58739" y="1851985"/>
                  </a:lnTo>
                  <a:cubicBezTo>
                    <a:pt x="43160" y="1851985"/>
                    <a:pt x="28220" y="1845797"/>
                    <a:pt x="17204" y="1834781"/>
                  </a:cubicBezTo>
                  <a:cubicBezTo>
                    <a:pt x="6189" y="1823765"/>
                    <a:pt x="0" y="1808825"/>
                    <a:pt x="0" y="1793246"/>
                  </a:cubicBezTo>
                  <a:lnTo>
                    <a:pt x="0" y="58739"/>
                  </a:lnTo>
                  <a:cubicBezTo>
                    <a:pt x="0" y="43160"/>
                    <a:pt x="6189" y="28220"/>
                    <a:pt x="17204" y="17204"/>
                  </a:cubicBezTo>
                  <a:cubicBezTo>
                    <a:pt x="28220" y="6189"/>
                    <a:pt x="43160" y="0"/>
                    <a:pt x="58739" y="0"/>
                  </a:cubicBezTo>
                  <a:close/>
                </a:path>
              </a:pathLst>
            </a:custGeom>
            <a:solidFill>
              <a:srgbClr val="DFEBEF">
                <a:alpha val="87843"/>
              </a:srgbClr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471330" cy="1851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06416" y="4029767"/>
            <a:ext cx="11475168" cy="174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2"/>
              </a:lnSpc>
            </a:pPr>
            <a:r>
              <a:rPr lang="en-US" sz="12002" b="1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MUCHAS GRACIAS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56094" y="2901273"/>
            <a:ext cx="2575812" cy="566519"/>
            <a:chOff x="0" y="0"/>
            <a:chExt cx="3434416" cy="755359"/>
          </a:xfrm>
        </p:grpSpPr>
        <p:sp>
          <p:nvSpPr>
            <p:cNvPr id="8" name="TextBox 8"/>
            <p:cNvSpPr txBox="1"/>
            <p:nvPr/>
          </p:nvSpPr>
          <p:spPr>
            <a:xfrm>
              <a:off x="1186619" y="10225"/>
              <a:ext cx="2247797" cy="706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02"/>
                </a:lnSpc>
              </a:pPr>
              <a:r>
                <a:rPr lang="en-US" sz="3361" b="1" spc="168">
                  <a:solidFill>
                    <a:srgbClr val="20120A"/>
                  </a:solidFill>
                  <a:latin typeface="Antonio Ultra-Bold"/>
                  <a:ea typeface="Antonio Ultra-Bold"/>
                  <a:cs typeface="Antonio Ultra-Bold"/>
                  <a:sym typeface="Antonio Ultra-Bold"/>
                </a:rPr>
                <a:t>GRUPO 6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86811" cy="755359"/>
            </a:xfrm>
            <a:custGeom>
              <a:avLst/>
              <a:gdLst/>
              <a:ahLst/>
              <a:cxnLst/>
              <a:rect l="l" t="t" r="r" b="b"/>
              <a:pathLst>
                <a:path w="986811" h="755359">
                  <a:moveTo>
                    <a:pt x="0" y="0"/>
                  </a:moveTo>
                  <a:lnTo>
                    <a:pt x="986811" y="0"/>
                  </a:lnTo>
                  <a:lnTo>
                    <a:pt x="986811" y="755359"/>
                  </a:lnTo>
                  <a:lnTo>
                    <a:pt x="0" y="755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PE"/>
          </a:p>
        </p:txBody>
      </p:sp>
      <p:grpSp>
        <p:nvGrpSpPr>
          <p:cNvPr id="3" name="Group 3"/>
          <p:cNvGrpSpPr/>
          <p:nvPr/>
        </p:nvGrpSpPr>
        <p:grpSpPr>
          <a:xfrm>
            <a:off x="2553898" y="1627621"/>
            <a:ext cx="13180205" cy="7031757"/>
            <a:chOff x="0" y="0"/>
            <a:chExt cx="3471330" cy="18519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1330" cy="1851985"/>
            </a:xfrm>
            <a:custGeom>
              <a:avLst/>
              <a:gdLst/>
              <a:ahLst/>
              <a:cxnLst/>
              <a:rect l="l" t="t" r="r" b="b"/>
              <a:pathLst>
                <a:path w="3471330" h="1851985">
                  <a:moveTo>
                    <a:pt x="58739" y="0"/>
                  </a:moveTo>
                  <a:lnTo>
                    <a:pt x="3412591" y="0"/>
                  </a:lnTo>
                  <a:cubicBezTo>
                    <a:pt x="3428169" y="0"/>
                    <a:pt x="3443110" y="6189"/>
                    <a:pt x="3454125" y="17204"/>
                  </a:cubicBezTo>
                  <a:cubicBezTo>
                    <a:pt x="3465141" y="28220"/>
                    <a:pt x="3471330" y="43160"/>
                    <a:pt x="3471330" y="58739"/>
                  </a:cubicBezTo>
                  <a:lnTo>
                    <a:pt x="3471330" y="1793246"/>
                  </a:lnTo>
                  <a:cubicBezTo>
                    <a:pt x="3471330" y="1808825"/>
                    <a:pt x="3465141" y="1823765"/>
                    <a:pt x="3454125" y="1834781"/>
                  </a:cubicBezTo>
                  <a:cubicBezTo>
                    <a:pt x="3443110" y="1845797"/>
                    <a:pt x="3428169" y="1851985"/>
                    <a:pt x="3412591" y="1851985"/>
                  </a:cubicBezTo>
                  <a:lnTo>
                    <a:pt x="58739" y="1851985"/>
                  </a:lnTo>
                  <a:cubicBezTo>
                    <a:pt x="43160" y="1851985"/>
                    <a:pt x="28220" y="1845797"/>
                    <a:pt x="17204" y="1834781"/>
                  </a:cubicBezTo>
                  <a:cubicBezTo>
                    <a:pt x="6189" y="1823765"/>
                    <a:pt x="0" y="1808825"/>
                    <a:pt x="0" y="1793246"/>
                  </a:cubicBezTo>
                  <a:lnTo>
                    <a:pt x="0" y="58739"/>
                  </a:lnTo>
                  <a:cubicBezTo>
                    <a:pt x="0" y="43160"/>
                    <a:pt x="6189" y="28220"/>
                    <a:pt x="17204" y="17204"/>
                  </a:cubicBezTo>
                  <a:cubicBezTo>
                    <a:pt x="28220" y="6189"/>
                    <a:pt x="43160" y="0"/>
                    <a:pt x="58739" y="0"/>
                  </a:cubicBezTo>
                  <a:close/>
                </a:path>
              </a:pathLst>
            </a:custGeom>
            <a:solidFill>
              <a:srgbClr val="DFEBEF">
                <a:alpha val="87843"/>
              </a:srgbClr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471330" cy="1851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63644" y="2406085"/>
            <a:ext cx="4560712" cy="62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4357" b="1">
                <a:solidFill>
                  <a:srgbClr val="20120A"/>
                </a:solidFill>
                <a:latin typeface="Now Heavy"/>
                <a:ea typeface="Now Heavy"/>
                <a:cs typeface="Now Heavy"/>
                <a:sym typeface="Now Heavy"/>
              </a:rPr>
              <a:t>INTEGRANTES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87199" y="2945654"/>
            <a:ext cx="11113602" cy="280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Reyes Vicente, Bruno Santiago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Chavez Mejia, Gianmarco Crasso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Sanchez Rios, Jheremy Ayrton Sergio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Vega Romero, Gerardo David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53898" y="6730549"/>
            <a:ext cx="13180205" cy="123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3"/>
              </a:lnSpc>
              <a:spcBef>
                <a:spcPct val="0"/>
              </a:spcBef>
            </a:pPr>
            <a:r>
              <a:rPr lang="en-US" sz="4299" b="1">
                <a:solidFill>
                  <a:srgbClr val="20120A"/>
                </a:solidFill>
                <a:latin typeface="Now Bold"/>
                <a:ea typeface="Now Bold"/>
                <a:cs typeface="Now Bold"/>
                <a:sym typeface="Now Bold"/>
              </a:rPr>
              <a:t>CURSO:</a:t>
            </a:r>
          </a:p>
          <a:p>
            <a:pPr algn="ctr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Arquitectura de Computadoras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312" y="257260"/>
            <a:ext cx="2575812" cy="566519"/>
            <a:chOff x="0" y="0"/>
            <a:chExt cx="3434416" cy="755359"/>
          </a:xfrm>
        </p:grpSpPr>
        <p:sp>
          <p:nvSpPr>
            <p:cNvPr id="3" name="TextBox 3"/>
            <p:cNvSpPr txBox="1"/>
            <p:nvPr/>
          </p:nvSpPr>
          <p:spPr>
            <a:xfrm>
              <a:off x="1186619" y="10225"/>
              <a:ext cx="2247797" cy="706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02"/>
                </a:lnSpc>
              </a:pPr>
              <a:r>
                <a:rPr lang="en-US" sz="3361" b="1" spc="168">
                  <a:solidFill>
                    <a:srgbClr val="20120A"/>
                  </a:solidFill>
                  <a:latin typeface="Antonio Ultra-Bold"/>
                  <a:ea typeface="Antonio Ultra-Bold"/>
                  <a:cs typeface="Antonio Ultra-Bold"/>
                  <a:sym typeface="Antonio Ultra-Bold"/>
                </a:rPr>
                <a:t>GRUPO 6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986811" cy="755359"/>
            </a:xfrm>
            <a:custGeom>
              <a:avLst/>
              <a:gdLst/>
              <a:ahLst/>
              <a:cxnLst/>
              <a:rect l="l" t="t" r="r" b="b"/>
              <a:pathLst>
                <a:path w="986811" h="755359">
                  <a:moveTo>
                    <a:pt x="0" y="0"/>
                  </a:moveTo>
                  <a:lnTo>
                    <a:pt x="986811" y="0"/>
                  </a:lnTo>
                  <a:lnTo>
                    <a:pt x="986811" y="755359"/>
                  </a:lnTo>
                  <a:lnTo>
                    <a:pt x="0" y="755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10842" y="1028700"/>
            <a:ext cx="7963068" cy="8229600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27563" r="-2756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726077" y="2378403"/>
            <a:ext cx="7762760" cy="106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76"/>
              </a:lnSpc>
            </a:pPr>
            <a:r>
              <a:rPr lang="en-US" sz="6700" b="1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INTRODUCCIÓN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5220" y="3751940"/>
            <a:ext cx="8044044" cy="498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La automatización del hogar, también conocida como domótica, ha emergido en las últimas décadas como una solución tecnológica integral orientada a mejorar la calidad de vida dentro del entorno doméstico. Esta tecnología integra sensores, actuadores y sistemas de control que permiten monitorear y gestionar de manera remota o automática diversas funciones del hogar, como la iluminación, seguridad, ventilación, entre otros.</a:t>
            </a:r>
          </a:p>
          <a:p>
            <a:pPr algn="l">
              <a:lnSpc>
                <a:spcPts val="3359"/>
              </a:lnSpc>
            </a:pPr>
            <a:endParaRPr lang="en-US" sz="2599">
              <a:solidFill>
                <a:srgbClr val="20120A"/>
              </a:solidFill>
              <a:latin typeface="Now"/>
              <a:ea typeface="Now"/>
              <a:cs typeface="Now"/>
              <a:sym typeface="N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312" y="257260"/>
            <a:ext cx="2575812" cy="566519"/>
            <a:chOff x="0" y="0"/>
            <a:chExt cx="3434416" cy="755359"/>
          </a:xfrm>
        </p:grpSpPr>
        <p:sp>
          <p:nvSpPr>
            <p:cNvPr id="3" name="TextBox 3"/>
            <p:cNvSpPr txBox="1"/>
            <p:nvPr/>
          </p:nvSpPr>
          <p:spPr>
            <a:xfrm>
              <a:off x="1186619" y="10225"/>
              <a:ext cx="2247797" cy="706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02"/>
                </a:lnSpc>
              </a:pPr>
              <a:r>
                <a:rPr lang="en-US" sz="3361" b="1" spc="168">
                  <a:solidFill>
                    <a:srgbClr val="20120A"/>
                  </a:solidFill>
                  <a:latin typeface="Antonio Ultra-Bold"/>
                  <a:ea typeface="Antonio Ultra-Bold"/>
                  <a:cs typeface="Antonio Ultra-Bold"/>
                  <a:sym typeface="Antonio Ultra-Bold"/>
                </a:rPr>
                <a:t>GRUPO 6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986811" cy="755359"/>
            </a:xfrm>
            <a:custGeom>
              <a:avLst/>
              <a:gdLst/>
              <a:ahLst/>
              <a:cxnLst/>
              <a:rect l="l" t="t" r="r" b="b"/>
              <a:pathLst>
                <a:path w="986811" h="755359">
                  <a:moveTo>
                    <a:pt x="0" y="0"/>
                  </a:moveTo>
                  <a:lnTo>
                    <a:pt x="986811" y="0"/>
                  </a:lnTo>
                  <a:lnTo>
                    <a:pt x="986811" y="755359"/>
                  </a:lnTo>
                  <a:lnTo>
                    <a:pt x="0" y="755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10842" y="1028700"/>
            <a:ext cx="7963068" cy="8229600"/>
            <a:chOff x="0" y="0"/>
            <a:chExt cx="6362700" cy="6575666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18902" r="-18902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726077" y="2378403"/>
            <a:ext cx="7762760" cy="106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76"/>
              </a:lnSpc>
            </a:pPr>
            <a:r>
              <a:rPr lang="en-US" sz="6700" b="1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MARCO TEÓRICO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45220" y="3807390"/>
            <a:ext cx="8044044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La domótica es la integración de tecnologías orientadas al control automatizado de diversas funciones dentro de una vivienda, como la iluminación, la climatización, la seguridad y la gestión energética.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45220" y="6500946"/>
            <a:ext cx="804404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Arduino es una plataforma de desarrollo electrónico basada en hardware libre que permite crear prototipos de forma rápida y flexible.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624101" y="693039"/>
            <a:ext cx="5635199" cy="5246370"/>
            <a:chOff x="0" y="0"/>
            <a:chExt cx="6350000" cy="5911850"/>
          </a:xfrm>
        </p:grpSpPr>
        <p:sp>
          <p:nvSpPr>
            <p:cNvPr id="3" name="Freeform 3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19885" r="-19885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795101" y="4011930"/>
            <a:ext cx="3397549" cy="5246370"/>
            <a:chOff x="0" y="0"/>
            <a:chExt cx="411226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12260" cy="6350000"/>
            </a:xfrm>
            <a:custGeom>
              <a:avLst/>
              <a:gdLst/>
              <a:ahLst/>
              <a:cxnLst/>
              <a:rect l="l" t="t" r="r" b="b"/>
              <a:pathLst>
                <a:path w="4112260" h="635000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lnTo>
                    <a:pt x="3897630" y="3112770"/>
                  </a:ln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3"/>
              <a:stretch>
                <a:fillRect l="-65884" r="-6588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81075"/>
            <a:ext cx="7762760" cy="106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76"/>
              </a:lnSpc>
              <a:spcBef>
                <a:spcPct val="0"/>
              </a:spcBef>
            </a:pPr>
            <a:r>
              <a:rPr lang="en-US" sz="6700" b="1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</a:t>
            </a:r>
            <a:r>
              <a:rPr lang="en-US" sz="6700" b="1" u="none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ROBLEMÁTICA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631144"/>
            <a:ext cx="776276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Con</a:t>
            </a:r>
            <a:r>
              <a:rPr lang="en-US" sz="2400" u="none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 el aumento del consumo energético residencial y la creciente necesidad de seguridad en los hogares, surge la necesidad de implementar soluciones tecnológicas que respondan eficazmente a estos desafíos.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095875"/>
            <a:ext cx="7762760" cy="459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Problemas detectados: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Consumo excesivo e innecesario de electricidad.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Costos elevados en las facturas de servicios básicos.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Falta de un sistema de control remoto eficiente.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Ausencia de sensores de detección de humo o gases inflamables.</a:t>
            </a:r>
          </a:p>
          <a:p>
            <a:pPr marL="518157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Riesgos potenciales para la salud y seguridad de los residentes.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20120A"/>
              </a:solidFill>
              <a:latin typeface="Now"/>
              <a:ea typeface="Now"/>
              <a:cs typeface="Now"/>
              <a:sym typeface="Now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441701" y="6346393"/>
            <a:ext cx="2817599" cy="2911907"/>
            <a:chOff x="0" y="0"/>
            <a:chExt cx="6362700" cy="6575666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27444" r="-27444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09759"/>
            <a:ext cx="7620765" cy="323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76"/>
              </a:lnSpc>
              <a:spcBef>
                <a:spcPct val="0"/>
              </a:spcBef>
            </a:pPr>
            <a:r>
              <a:rPr lang="en-US" sz="6700" b="1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J</a:t>
            </a:r>
            <a:r>
              <a:rPr lang="en-US" sz="6700" b="1" u="none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USTIFICACIÓN Y RESPUESTA A LA PROBLEMÁTICA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47842" y="712334"/>
            <a:ext cx="776276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La</a:t>
            </a:r>
            <a:r>
              <a:rPr lang="en-US" sz="2000" u="none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 iniciativa “Casa Domótica con Arduino” surge como una respuesta concreta a las limitaciones mencionadas. 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296232" y="1028700"/>
            <a:ext cx="7963068" cy="8229600"/>
            <a:chOff x="0" y="0"/>
            <a:chExt cx="6362700" cy="6575666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2"/>
              <a:stretch>
                <a:fillRect l="-27563" r="-27563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5053" y="5095875"/>
            <a:ext cx="3613001" cy="42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A partir del análisis de distintas fuentes académicas y proyectos previos, se identificó que la implementación de sensores inteligentes conectados a una placa Arduino permite crear un sistema eficaz, económico y flexible para automatizar las funciones clave del hogar.</a:t>
            </a:r>
          </a:p>
          <a:p>
            <a:pPr algn="l">
              <a:lnSpc>
                <a:spcPts val="2799"/>
              </a:lnSpc>
            </a:pPr>
            <a:endParaRPr lang="en-US" sz="1999">
              <a:solidFill>
                <a:srgbClr val="20120A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10454" y="5003800"/>
            <a:ext cx="4733546" cy="528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El sistema permitirá: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Detectar movimientos sospechosos o presencias en zonas sensibles.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Regular automáticamente la iluminación según condiciones de luz natural.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Alertar ante la presencia de humo o gases peligrosos.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Activar ventiladores o sistemas de aire acondicionado según temperatura.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Integrar todos los sensores en una arquitectura de fácil mantenimiento y expansión</a:t>
            </a:r>
          </a:p>
          <a:p>
            <a:pPr algn="l">
              <a:lnSpc>
                <a:spcPts val="2799"/>
              </a:lnSpc>
            </a:pPr>
            <a:endParaRPr lang="en-US" sz="1999">
              <a:solidFill>
                <a:srgbClr val="20120A"/>
              </a:solidFill>
              <a:latin typeface="Now"/>
              <a:ea typeface="Now"/>
              <a:cs typeface="Now"/>
              <a:sym typeface="N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133975" y="4258516"/>
            <a:ext cx="2822912" cy="4032731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lnTo>
                    <a:pt x="2222500" y="6350000"/>
                  </a:ln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lnTo>
                    <a:pt x="2222500" y="0"/>
                  </a:ln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t="-2500" b="-2500"/>
              </a:stretch>
            </a:blipFill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873289"/>
            <a:ext cx="6529254" cy="8540423"/>
            <a:chOff x="0" y="0"/>
            <a:chExt cx="1719639" cy="22493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19639" cy="2249330"/>
            </a:xfrm>
            <a:custGeom>
              <a:avLst/>
              <a:gdLst/>
              <a:ahLst/>
              <a:cxnLst/>
              <a:rect l="l" t="t" r="r" b="b"/>
              <a:pathLst>
                <a:path w="1719639" h="2249330">
                  <a:moveTo>
                    <a:pt x="118573" y="0"/>
                  </a:moveTo>
                  <a:lnTo>
                    <a:pt x="1601066" y="0"/>
                  </a:lnTo>
                  <a:cubicBezTo>
                    <a:pt x="1632514" y="0"/>
                    <a:pt x="1662673" y="12492"/>
                    <a:pt x="1684910" y="34729"/>
                  </a:cubicBezTo>
                  <a:cubicBezTo>
                    <a:pt x="1707146" y="56966"/>
                    <a:pt x="1719639" y="87125"/>
                    <a:pt x="1719639" y="118573"/>
                  </a:cubicBezTo>
                  <a:lnTo>
                    <a:pt x="1719639" y="2130757"/>
                  </a:lnTo>
                  <a:cubicBezTo>
                    <a:pt x="1719639" y="2162204"/>
                    <a:pt x="1707146" y="2192364"/>
                    <a:pt x="1684910" y="2214600"/>
                  </a:cubicBezTo>
                  <a:cubicBezTo>
                    <a:pt x="1662673" y="2236837"/>
                    <a:pt x="1632514" y="2249330"/>
                    <a:pt x="1601066" y="2249330"/>
                  </a:cubicBezTo>
                  <a:lnTo>
                    <a:pt x="118573" y="2249330"/>
                  </a:lnTo>
                  <a:cubicBezTo>
                    <a:pt x="53087" y="2249330"/>
                    <a:pt x="0" y="2196243"/>
                    <a:pt x="0" y="2130757"/>
                  </a:cubicBezTo>
                  <a:lnTo>
                    <a:pt x="0" y="118573"/>
                  </a:lnTo>
                  <a:cubicBezTo>
                    <a:pt x="0" y="87125"/>
                    <a:pt x="12492" y="56966"/>
                    <a:pt x="34729" y="34729"/>
                  </a:cubicBezTo>
                  <a:cubicBezTo>
                    <a:pt x="56966" y="12492"/>
                    <a:pt x="87125" y="0"/>
                    <a:pt x="118573" y="0"/>
                  </a:cubicBezTo>
                  <a:close/>
                </a:path>
              </a:pathLst>
            </a:custGeom>
            <a:solidFill>
              <a:srgbClr val="E8AA79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719639" cy="2249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7762" y="1377707"/>
            <a:ext cx="5128845" cy="215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76"/>
              </a:lnSpc>
              <a:spcBef>
                <a:spcPct val="0"/>
              </a:spcBef>
            </a:pPr>
            <a:r>
              <a:rPr lang="en-US" sz="6700" b="1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O</a:t>
            </a:r>
            <a:r>
              <a:rPr lang="en-US" sz="6700" b="1" u="none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BJETIVO GENERAL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7762" y="3926016"/>
            <a:ext cx="5035822" cy="465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De</a:t>
            </a:r>
            <a:r>
              <a:rPr lang="en-US" sz="2400" u="none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sarrollar un sistema de automatización doméstica basado en la plataforma Arduino, que permita monitorear y controlar en tiempo real diversas condiciones del hogar mediante sensores inteligentes, contribuyendo a la mejora de la seguridad, la eficiencia energética y el confort.</a:t>
            </a:r>
          </a:p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endParaRPr lang="en-US" sz="2400" u="none">
              <a:solidFill>
                <a:srgbClr val="20120A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93666" y="3168018"/>
            <a:ext cx="6782415" cy="679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Detectar presencia humana mediante sensores de movimiento (PIR) y activar iluminación o alarmas de seguridad.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Medir la intensidad de luz con un sensor LDR y automatizar el encendido de luces artificiales según la iluminación ambiental.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Identificar distancias y obstáculos con un sensor ultrasónico para posibles aplicaciones en puertas automáticas o sistemas antirrobo.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Detectar humo y gases inflamables con sensores MQ-2 y emitir alertas en caso de riesgo.</a:t>
            </a:r>
          </a:p>
          <a:p>
            <a:pPr marL="496567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20120A"/>
                </a:solidFill>
                <a:latin typeface="Now"/>
                <a:ea typeface="Now"/>
                <a:cs typeface="Now"/>
                <a:sym typeface="Now"/>
              </a:rPr>
              <a:t>Monitorear temperatura y humedad con sensores DHT11 y gestionar la ventilación o climatización del ambiente.</a:t>
            </a:r>
          </a:p>
          <a:p>
            <a:pPr algn="l">
              <a:lnSpc>
                <a:spcPts val="3219"/>
              </a:lnSpc>
            </a:pPr>
            <a:endParaRPr lang="en-US" sz="2299">
              <a:solidFill>
                <a:srgbClr val="20120A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09475" y="981075"/>
            <a:ext cx="4374006" cy="215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76"/>
              </a:lnSpc>
              <a:spcBef>
                <a:spcPct val="0"/>
              </a:spcBef>
            </a:pPr>
            <a:r>
              <a:rPr lang="en-US" sz="6700" b="1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O</a:t>
            </a:r>
            <a:r>
              <a:rPr lang="en-US" sz="6700" b="1" u="none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BJETIVOS ESPECÍFICOS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19576"/>
            <a:ext cx="16230600" cy="2977814"/>
            <a:chOff x="0" y="0"/>
            <a:chExt cx="4274726" cy="784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784280"/>
            </a:xfrm>
            <a:custGeom>
              <a:avLst/>
              <a:gdLst/>
              <a:ahLst/>
              <a:cxnLst/>
              <a:rect l="l" t="t" r="r" b="b"/>
              <a:pathLst>
                <a:path w="4274726" h="784280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736581"/>
                  </a:lnTo>
                  <a:cubicBezTo>
                    <a:pt x="4274726" y="749231"/>
                    <a:pt x="4269700" y="761364"/>
                    <a:pt x="4260755" y="770309"/>
                  </a:cubicBezTo>
                  <a:cubicBezTo>
                    <a:pt x="4251809" y="779255"/>
                    <a:pt x="4239677" y="784280"/>
                    <a:pt x="4227026" y="784280"/>
                  </a:cubicBezTo>
                  <a:lnTo>
                    <a:pt x="47700" y="784280"/>
                  </a:lnTo>
                  <a:cubicBezTo>
                    <a:pt x="35049" y="784280"/>
                    <a:pt x="22916" y="779255"/>
                    <a:pt x="13971" y="770309"/>
                  </a:cubicBezTo>
                  <a:cubicBezTo>
                    <a:pt x="5025" y="761364"/>
                    <a:pt x="0" y="749231"/>
                    <a:pt x="0" y="736581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E8AA79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274726" cy="784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207670" y="6655762"/>
            <a:ext cx="16051630" cy="19050"/>
          </a:xfrm>
          <a:prstGeom prst="line">
            <a:avLst/>
          </a:prstGeom>
          <a:ln w="38100" cap="flat">
            <a:solidFill>
              <a:srgbClr val="20120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PE"/>
          </a:p>
        </p:txBody>
      </p:sp>
      <p:grpSp>
        <p:nvGrpSpPr>
          <p:cNvPr id="9" name="Group 9"/>
          <p:cNvGrpSpPr/>
          <p:nvPr/>
        </p:nvGrpSpPr>
        <p:grpSpPr>
          <a:xfrm>
            <a:off x="2807831" y="6572476"/>
            <a:ext cx="185623" cy="1856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120A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57351" y="6572476"/>
            <a:ext cx="185623" cy="1856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120A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412414" y="7294869"/>
            <a:ext cx="347549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000" b="1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FA</a:t>
            </a:r>
            <a:r>
              <a:rPr lang="en-US" sz="3000" b="1" u="none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LSAS DETECCIONES: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83803" y="7294869"/>
            <a:ext cx="3475497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000" b="1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MA</a:t>
            </a:r>
            <a:r>
              <a:rPr lang="en-US" sz="3000" b="1" u="none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NTENIMIENTO Y CONOCIMIENTOS TÉCNICOS: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7670" y="5493392"/>
            <a:ext cx="3494547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000" b="1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DEPE</a:t>
            </a:r>
            <a:r>
              <a:rPr lang="en-US" sz="3000" b="1" u="none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NDENCIA ENERGÉTICA: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98108" y="5493392"/>
            <a:ext cx="3475497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000" b="1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</a:t>
            </a:r>
            <a:r>
              <a:rPr lang="en-US" sz="3000" b="1" u="none" spc="150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LCANCE LOCAL: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endParaRPr lang="en-US" sz="3000" b="1" u="none" spc="150">
              <a:solidFill>
                <a:srgbClr val="20120A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endParaRPr lang="en-US" sz="3000" b="1" u="none" spc="150">
              <a:solidFill>
                <a:srgbClr val="20120A"/>
              </a:solidFill>
              <a:latin typeface="Antonio Ultra-Bold"/>
              <a:ea typeface="Antonio Ultra-Bold"/>
              <a:cs typeface="Antonio Ultra-Bold"/>
              <a:sym typeface="Antonio Ultra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12414" y="3977936"/>
            <a:ext cx="3475497" cy="19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6"/>
              </a:lnSpc>
            </a:pPr>
            <a:r>
              <a:rPr lang="en-US" sz="1700">
                <a:solidFill>
                  <a:srgbClr val="001630"/>
                </a:solidFill>
                <a:latin typeface="Now"/>
                <a:ea typeface="Now"/>
                <a:cs typeface="Now"/>
                <a:sym typeface="Now"/>
              </a:rPr>
              <a:t>En el caso de los sensores PIR, pueden generarse falsas alarmas por el movimiento de mascotas o fuentes de calor, lo que podría afectar la confiabilidad del sistema si no se aplican filtros o calibraciones adecuadas.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83803" y="3977936"/>
            <a:ext cx="3980667" cy="19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6"/>
              </a:lnSpc>
            </a:pPr>
            <a:r>
              <a:rPr lang="en-US" sz="1700">
                <a:solidFill>
                  <a:srgbClr val="001630"/>
                </a:solidFill>
                <a:latin typeface="Now"/>
                <a:ea typeface="Now"/>
                <a:cs typeface="Now"/>
                <a:sym typeface="Now"/>
              </a:rPr>
              <a:t>Aunque se utilizan componentes de bajo costo, la instalación y el mantenimiento del sistema requieren conocimientos básicos de electrónica y programación, lo que podría representar una barrera para usuarios sin formación técnica.</a:t>
            </a:r>
          </a:p>
          <a:p>
            <a:pPr algn="ctr">
              <a:lnSpc>
                <a:spcPts val="2006"/>
              </a:lnSpc>
            </a:pPr>
            <a:endParaRPr lang="en-US" sz="1700">
              <a:solidFill>
                <a:srgbClr val="001630"/>
              </a:solidFill>
              <a:latin typeface="Now"/>
              <a:ea typeface="Now"/>
              <a:cs typeface="Now"/>
              <a:sym typeface="Now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598108" y="7323444"/>
            <a:ext cx="3475497" cy="2480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6"/>
              </a:lnSpc>
            </a:pPr>
            <a:r>
              <a:rPr lang="en-US" sz="1700">
                <a:solidFill>
                  <a:srgbClr val="001630"/>
                </a:solidFill>
                <a:latin typeface="Now"/>
                <a:ea typeface="Now"/>
                <a:cs typeface="Now"/>
                <a:sym typeface="Now"/>
              </a:rPr>
              <a:t>El sistema básico, en su versión actual, no incluye comunicación inalámbrica con dispositivos móviles ni almacenamiento de datos. Esto limita el control remoto y el análisis histórico de información, aunque puede ser solucionado en versiones futuras mediante módulos Wi-Fi o Bluetooth.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5706" y="7323444"/>
            <a:ext cx="3475497" cy="173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6"/>
              </a:lnSpc>
            </a:pPr>
            <a:r>
              <a:rPr lang="en-US" sz="1700">
                <a:solidFill>
                  <a:srgbClr val="001630"/>
                </a:solidFill>
                <a:latin typeface="Now"/>
                <a:ea typeface="Now"/>
                <a:cs typeface="Now"/>
                <a:sym typeface="Now"/>
              </a:rPr>
              <a:t>El funcionamiento del sistema está condicionado al suministro eléctrico. Ante un corte de energía, los sensores y el controlador dejarán de operar, a menos que se implemente un sistema de respaldo.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15690" y="1241943"/>
            <a:ext cx="8092656" cy="215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76"/>
              </a:lnSpc>
              <a:spcBef>
                <a:spcPct val="0"/>
              </a:spcBef>
            </a:pPr>
            <a:r>
              <a:rPr lang="en-US" sz="6700" b="1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LIMITACIONES</a:t>
            </a:r>
            <a:r>
              <a:rPr lang="en-US" sz="6700" b="1" u="none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DEL SISTEMA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306871" y="6572476"/>
            <a:ext cx="185623" cy="18562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120A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556391" y="6572476"/>
            <a:ext cx="185623" cy="18562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120A"/>
            </a:solidFill>
          </p:spPr>
          <p:txBody>
            <a:bodyPr/>
            <a:lstStyle/>
            <a:p>
              <a:endParaRPr lang="es-PE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6"/>
                </a:lnSpc>
              </a:pPr>
              <a:endParaRPr/>
            </a:p>
          </p:txBody>
        </p:sp>
      </p:grpSp>
      <p:pic>
        <p:nvPicPr>
          <p:cNvPr id="31" name="Picture 2" descr="Importancia de expresar las limitaciones del estudio – Comunicar. Escuela  de Autores">
            <a:extLst>
              <a:ext uri="{FF2B5EF4-FFF2-40B4-BE49-F238E27FC236}">
                <a16:creationId xmlns:a16="http://schemas.microsoft.com/office/drawing/2014/main" id="{725E3200-7A24-0B6F-C7BD-14047947E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058" y="1098369"/>
            <a:ext cx="5609529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0194" y="981075"/>
            <a:ext cx="11978089" cy="106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76"/>
              </a:lnSpc>
              <a:spcBef>
                <a:spcPct val="0"/>
              </a:spcBef>
            </a:pPr>
            <a:r>
              <a:rPr lang="en-US" sz="6700" b="1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</a:t>
            </a:r>
            <a:r>
              <a:rPr lang="en-US" sz="6700" b="1" u="none" spc="335">
                <a:solidFill>
                  <a:srgbClr val="20120A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ENSOR Y/O ACTUADOR UTILIZADO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68033" y="6216384"/>
            <a:ext cx="3510249" cy="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6"/>
              </a:lnSpc>
            </a:pPr>
            <a:r>
              <a:rPr lang="en-US" sz="1700" b="1">
                <a:solidFill>
                  <a:srgbClr val="20120A"/>
                </a:solidFill>
                <a:latin typeface="Now Heavy"/>
                <a:ea typeface="Now Heavy"/>
                <a:cs typeface="Now Heavy"/>
                <a:sym typeface="Now Heavy"/>
              </a:rPr>
              <a:t>Sensor Ultrasónico</a:t>
            </a:r>
          </a:p>
          <a:p>
            <a:pPr marL="0" lvl="0" indent="0" algn="ctr">
              <a:lnSpc>
                <a:spcPts val="2176"/>
              </a:lnSpc>
              <a:spcBef>
                <a:spcPct val="0"/>
              </a:spcBef>
            </a:pPr>
            <a:endParaRPr lang="en-US" sz="1700" b="1">
              <a:solidFill>
                <a:srgbClr val="20120A"/>
              </a:solidFill>
              <a:latin typeface="Now Heavy"/>
              <a:ea typeface="Now Heavy"/>
              <a:cs typeface="Now Heavy"/>
              <a:sym typeface="Now Heav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0194" y="6216384"/>
            <a:ext cx="3755913" cy="26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6"/>
              </a:lnSpc>
              <a:spcBef>
                <a:spcPct val="0"/>
              </a:spcBef>
            </a:pPr>
            <a:r>
              <a:rPr lang="en-US" sz="1700" b="1">
                <a:solidFill>
                  <a:srgbClr val="20120A"/>
                </a:solidFill>
                <a:latin typeface="Now Heavy"/>
                <a:ea typeface="Now Heavy"/>
                <a:cs typeface="Now Heavy"/>
                <a:sym typeface="Now Heavy"/>
              </a:rPr>
              <a:t>Sensor PIR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20544" y="6204431"/>
            <a:ext cx="3510249" cy="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76"/>
              </a:lnSpc>
              <a:spcBef>
                <a:spcPct val="0"/>
              </a:spcBef>
            </a:pPr>
            <a:r>
              <a:rPr lang="en-US" sz="1700" b="1">
                <a:solidFill>
                  <a:srgbClr val="20120A"/>
                </a:solidFill>
                <a:latin typeface="Now Heavy"/>
                <a:ea typeface="Now Heavy"/>
                <a:cs typeface="Now Heavy"/>
                <a:sym typeface="Now Heavy"/>
              </a:rPr>
              <a:t>S</a:t>
            </a:r>
            <a:r>
              <a:rPr lang="en-US" sz="1700" b="1" u="none">
                <a:solidFill>
                  <a:srgbClr val="20120A"/>
                </a:solidFill>
                <a:latin typeface="Now Heavy"/>
                <a:ea typeface="Now Heavy"/>
                <a:cs typeface="Now Heavy"/>
                <a:sym typeface="Now Heavy"/>
              </a:rPr>
              <a:t>ensor de Humo MQ-2</a:t>
            </a:r>
          </a:p>
          <a:p>
            <a:pPr marL="0" lvl="0" indent="0" algn="ctr">
              <a:lnSpc>
                <a:spcPts val="2176"/>
              </a:lnSpc>
              <a:spcBef>
                <a:spcPct val="0"/>
              </a:spcBef>
            </a:pPr>
            <a:endParaRPr lang="en-US" sz="1700" b="1" u="none">
              <a:solidFill>
                <a:srgbClr val="20120A"/>
              </a:solidFill>
              <a:latin typeface="Now Heavy"/>
              <a:ea typeface="Now Heavy"/>
              <a:cs typeface="Now Heavy"/>
              <a:sym typeface="Now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71847" y="6204431"/>
            <a:ext cx="3510249" cy="54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6"/>
              </a:lnSpc>
            </a:pPr>
            <a:r>
              <a:rPr lang="en-US" sz="1700" b="1">
                <a:solidFill>
                  <a:srgbClr val="20120A"/>
                </a:solidFill>
                <a:latin typeface="Now Heavy"/>
                <a:ea typeface="Now Heavy"/>
                <a:cs typeface="Now Heavy"/>
                <a:sym typeface="Now Heavy"/>
              </a:rPr>
              <a:t>Sensor LDR</a:t>
            </a:r>
          </a:p>
          <a:p>
            <a:pPr marL="0" lvl="0" indent="0" algn="ctr">
              <a:lnSpc>
                <a:spcPts val="2176"/>
              </a:lnSpc>
              <a:spcBef>
                <a:spcPct val="0"/>
              </a:spcBef>
            </a:pPr>
            <a:endParaRPr lang="en-US" sz="1700" b="1">
              <a:solidFill>
                <a:srgbClr val="20120A"/>
              </a:solidFill>
              <a:latin typeface="Now Heavy"/>
              <a:ea typeface="Now Heavy"/>
              <a:cs typeface="Now Heavy"/>
              <a:sym typeface="Now Heav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83635" y="9774418"/>
            <a:ext cx="2984903" cy="46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0"/>
              </a:lnSpc>
            </a:pPr>
            <a:r>
              <a:rPr lang="en-US" sz="1445" b="1" dirty="0">
                <a:solidFill>
                  <a:srgbClr val="20120A"/>
                </a:solidFill>
                <a:latin typeface="Now Heavy"/>
                <a:ea typeface="Now Heavy"/>
                <a:cs typeface="Now Heavy"/>
                <a:sym typeface="Now Heavy"/>
              </a:rPr>
              <a:t>Sensor DHT11</a:t>
            </a:r>
          </a:p>
          <a:p>
            <a:pPr marL="0" lvl="0" indent="0" algn="ctr">
              <a:lnSpc>
                <a:spcPts val="1850"/>
              </a:lnSpc>
              <a:spcBef>
                <a:spcPct val="0"/>
              </a:spcBef>
            </a:pPr>
            <a:endParaRPr lang="en-US" sz="1445" b="1" dirty="0">
              <a:solidFill>
                <a:srgbClr val="20120A"/>
              </a:solidFill>
              <a:latin typeface="Now Heavy"/>
              <a:ea typeface="Now Heavy"/>
              <a:cs typeface="Now Heavy"/>
              <a:sym typeface="Now Heavy"/>
            </a:endParaRPr>
          </a:p>
        </p:txBody>
      </p:sp>
      <p:pic>
        <p:nvPicPr>
          <p:cNvPr id="1026" name="Picture 2" descr="Módulo Sensor PIR HC-SR501">
            <a:extLst>
              <a:ext uri="{FF2B5EF4-FFF2-40B4-BE49-F238E27FC236}">
                <a16:creationId xmlns:a16="http://schemas.microsoft.com/office/drawing/2014/main" id="{93555BB6-7431-4792-7DE7-1B7D1375B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99" y="2500209"/>
            <a:ext cx="3307067" cy="3307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ódulo Sensor LDR - 3 pin">
            <a:extLst>
              <a:ext uri="{FF2B5EF4-FFF2-40B4-BE49-F238E27FC236}">
                <a16:creationId xmlns:a16="http://schemas.microsoft.com/office/drawing/2014/main" id="{DCD9D3FC-E27F-AABD-15B9-70097DB23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847" y="2500208"/>
            <a:ext cx="3307067" cy="3307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nsor Ultrasonido HC-SR04">
            <a:extLst>
              <a:ext uri="{FF2B5EF4-FFF2-40B4-BE49-F238E27FC236}">
                <a16:creationId xmlns:a16="http://schemas.microsoft.com/office/drawing/2014/main" id="{3E7CA0EA-F0AA-96ED-E840-A37B4F035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215" y="2500207"/>
            <a:ext cx="3307067" cy="3307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nsor de Gas MQ2">
            <a:extLst>
              <a:ext uri="{FF2B5EF4-FFF2-40B4-BE49-F238E27FC236}">
                <a16:creationId xmlns:a16="http://schemas.microsoft.com/office/drawing/2014/main" id="{308B0094-21EA-E134-8E4F-9B56E494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062" y="2500206"/>
            <a:ext cx="3307067" cy="3307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nsor de temperatura y humedad relativa DHT11 con base KY-015">
            <a:extLst>
              <a:ext uri="{FF2B5EF4-FFF2-40B4-BE49-F238E27FC236}">
                <a16:creationId xmlns:a16="http://schemas.microsoft.com/office/drawing/2014/main" id="{19B34665-A585-7094-6145-8FF0191D8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0"/>
          <a:stretch>
            <a:fillRect/>
          </a:stretch>
        </p:blipFill>
        <p:spPr bwMode="auto">
          <a:xfrm>
            <a:off x="7522552" y="6673002"/>
            <a:ext cx="3307067" cy="3089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906</Words>
  <Application>Microsoft Office PowerPoint</Application>
  <PresentationFormat>Personalizado</PresentationFormat>
  <Paragraphs>77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Now Bold</vt:lpstr>
      <vt:lpstr>Arial</vt:lpstr>
      <vt:lpstr>Antonio Ultra-Bold</vt:lpstr>
      <vt:lpstr>Now</vt:lpstr>
      <vt:lpstr>Calibri</vt:lpstr>
      <vt:lpstr>Brilliant Signature 2</vt:lpstr>
      <vt:lpstr>Now Heavy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Propuesta de Proyecto Digital para Empresas Corporativo Profesional Redondeado Naranja Marrón y Blanco</dc:title>
  <cp:lastModifiedBy>ALUMNO - GERARDO DAVID VEGA ROMERO</cp:lastModifiedBy>
  <cp:revision>2</cp:revision>
  <dcterms:created xsi:type="dcterms:W3CDTF">2006-08-16T00:00:00Z</dcterms:created>
  <dcterms:modified xsi:type="dcterms:W3CDTF">2025-07-16T04:32:40Z</dcterms:modified>
  <dc:identifier>DAGtJ6MlqwY</dc:identifier>
</cp:coreProperties>
</file>